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FF31E-8B9C-480A-8886-F98888DBB040}" v="123" dt="2024-04-24T10:33:30.0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294567-7D12-45DC-B619-BE128248D32E}" type="datetimeFigureOut">
              <a:rPr lang="de-DE" smtClean="0"/>
              <a:t>29.04.24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74522-0602-48D4-8D1E-CA2360CD0B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21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80E598-7BDE-95C9-7809-70184C513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D9DD83B-B299-8FB2-32E6-5B6765314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5258DA-FB94-69BE-05CD-C9828DE37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34C5F-D0F4-4AEF-8F3D-12D1E938BD98}" type="datetime1">
              <a:rPr lang="en-US" smtClean="0"/>
              <a:t>4/29/24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216B17-4B76-1D23-74E6-78915456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5878A0-B1E1-A003-54E3-38804830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75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37114B-0D51-7D1E-31AE-EBE92DAE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9B9FDA1-E712-9739-A1BB-220DD564B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71AD7B-C1EF-87E7-CD95-4F81A403D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AEF3-652C-4C84-9847-3E89A2538528}" type="datetime1">
              <a:rPr lang="en-US" smtClean="0"/>
              <a:t>4/29/24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6F8375-2FF6-8949-D02A-163F00198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02866A-8119-F99F-409F-46ED0F9F3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676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8AFCCC1-5320-47B8-1A63-165B5219D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F75C7D5-5750-B4B4-AF95-F3C73C43D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0DEE91-72C2-8F75-5667-F9BA98EAA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9ED70-2F99-4651-8CAE-01798EA9C681}" type="datetime1">
              <a:rPr lang="en-US" smtClean="0"/>
              <a:t>4/29/24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C1C83D-C236-FC4C-5F61-B7340B5C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148E5A-2822-473B-C6A3-F789A74B8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593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B8C29-413F-BA1F-27B0-98BE9D64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4BE50C-80FD-BEBD-468C-A1B568715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8D4838-C525-1999-DC49-E535A3634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345A5-9C1B-40D4-BEBD-58C87A02CFFE}" type="datetime1">
              <a:rPr lang="en-US" smtClean="0"/>
              <a:t>4/29/24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E2C68B-004A-674C-A2F8-6C9F358FB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DA58A6-2589-D270-0388-4E2A79C6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36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2A364-3DAF-77B4-E496-D52C2360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96D0B0-B14B-7F75-8D95-E7C00F808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7B90B7-8D4E-FB0A-E019-170EE6E3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E58B-3A6F-48B8-9B2C-E1C570C8CAAA}" type="datetime1">
              <a:rPr lang="en-US" smtClean="0"/>
              <a:t>4/29/24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AF19D7-BFCF-8592-DCFA-16CDBB9E5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958AF7-A12C-A341-65BB-27C0BB43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141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7EF49-941B-37CE-5D69-9BC1EAA61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AFA6F5-4984-D5FB-99DC-44BBF058DF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2AE211-72FB-B2D3-D2CC-5C1353F13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054C3E-D70E-CA84-AD67-794CF05DE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342B-0D78-46DE-9034-9AE052F459CF}" type="datetime1">
              <a:rPr lang="en-US" smtClean="0"/>
              <a:t>4/29/24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0722969-8577-3CDF-8D87-D28298A37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9E00D8-6CA1-72F4-5A8B-74DB9271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8968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35A036-B310-49C5-BE06-A4B14C7EA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AB9E02-BFF5-77F7-3CB8-048D0EEF2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50AD0A-F2F9-1F4C-95D0-4CFF4A255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EB517B-D7F0-2385-8531-6DCDB64022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0A99913-C81F-A9C5-CCD3-F8C14E1D8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0E1ABB8-B14D-402F-687C-11B40165C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B25BC-7990-4227-B3CB-519F76B6EF60}" type="datetime1">
              <a:rPr lang="en-US" smtClean="0"/>
              <a:t>4/29/24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C58E75E-5CBE-05FE-0C1D-83A373760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107FF1-4416-6F2D-3709-D627DCAA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485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32E6A-A798-6C6E-458D-2553F2158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F8E44D4-E58F-B9B9-9D7F-6F2537633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570B-7FBD-4D1B-B590-5281B463A2CB}" type="datetime1">
              <a:rPr lang="en-US" smtClean="0"/>
              <a:t>4/29/24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2F5AC9-026A-B08E-BB19-2E38CBC6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0EC5C5-EC10-5E61-A394-2691DBA04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12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D1D53D-87DF-2E3D-E522-E4E00EA4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E82D0-B26A-402C-B933-F8254EE9991F}" type="datetime1">
              <a:rPr lang="en-US" smtClean="0"/>
              <a:t>4/29/24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2476025-D58F-3A5F-FF86-FFA2DBA8A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B2E98C-F775-EEDF-0F70-F3EEBAAA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5183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848DB9-0DF0-616A-CFFC-E3B6E9383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2E0D63-7D09-3DEE-C100-34FF4B6F1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F812CCD-D921-973D-E393-072BF2414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0A7259-B9F1-7907-DA09-41BFF3E2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61C8-C1D7-4909-93CD-F126B85FE57B}" type="datetime1">
              <a:rPr lang="en-US" smtClean="0"/>
              <a:t>4/29/24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63FD96-9E44-A011-9C3E-476CD3A6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B5DA58-D9CA-05ED-9AB1-B18FA935B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114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D0C17-83D2-146E-476B-75C7DA31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15ABF5A-FF9A-25A5-2E6E-93014C0A7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BF30EA-EF83-D51A-8CEB-7B616BA55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2DF8EA-82CF-4300-11DB-497C95C3B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ED0B-C98B-4589-9548-377E8A3F1F68}" type="datetime1">
              <a:rPr lang="en-US" smtClean="0"/>
              <a:t>4/29/24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C6089A-A42C-B914-CCAB-5BC150C3A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69F743-5E34-867C-CA2D-9F292986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585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2D22ABA-38C7-81CF-43B7-3718DDE84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D900C3-1F25-F5FF-9698-F95A71A77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3B3F21-D128-9EA7-E43B-0196C371A8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C5C3CE-6185-4346-9F48-96615C2EEFEA}" type="datetime1">
              <a:rPr lang="en-US" smtClean="0"/>
              <a:t>4/29/24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268C7A-3470-CDE2-31D9-F342BB57C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A785C0-1BF0-8D96-9C9B-C668169D8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8630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C500C-81FD-BBC4-FD58-B4D41BD82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350" y="2235200"/>
            <a:ext cx="96393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 Procedure for Conceptualizing</a:t>
            </a:r>
            <a:br>
              <a:rPr lang="en-US" dirty="0"/>
            </a:br>
            <a:r>
              <a:rPr lang="en-US" dirty="0"/>
              <a:t>and Implementing SPADE Agents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1EED0D-C08F-8092-3214-BCA6DB860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50645"/>
            <a:ext cx="9144000" cy="366216"/>
          </a:xfrm>
        </p:spPr>
        <p:txBody>
          <a:bodyPr>
            <a:normAutofit/>
          </a:bodyPr>
          <a:lstStyle/>
          <a:p>
            <a:r>
              <a:rPr lang="sv-SE" sz="1800" b="0" i="0" u="none" strike="noStrike" baseline="0" dirty="0">
                <a:latin typeface="CIDFont+F2"/>
              </a:rPr>
              <a:t>Henning Gösling</a:t>
            </a:r>
            <a:r>
              <a:rPr lang="sv-SE" sz="1800" b="0" i="0" u="none" strike="noStrike" baseline="30000" dirty="0">
                <a:latin typeface="CIDFont+F2"/>
              </a:rPr>
              <a:t>1</a:t>
            </a:r>
            <a:r>
              <a:rPr lang="sv-SE" sz="1800" b="0" i="0" u="none" strike="noStrike" baseline="0" dirty="0">
                <a:latin typeface="CIDFont+F2"/>
              </a:rPr>
              <a:t>, Dennis Maecker</a:t>
            </a:r>
            <a:r>
              <a:rPr lang="sv-SE" sz="1800" baseline="30000" dirty="0">
                <a:latin typeface="CIDFont+F2"/>
              </a:rPr>
              <a:t>1</a:t>
            </a:r>
            <a:r>
              <a:rPr lang="sv-SE" sz="1800" b="0" i="0" u="none" strike="noStrike" baseline="0" dirty="0">
                <a:latin typeface="CIDFont+F2"/>
              </a:rPr>
              <a:t>, Tom Pieper</a:t>
            </a:r>
            <a:r>
              <a:rPr lang="sv-SE" sz="1800" baseline="30000" dirty="0">
                <a:latin typeface="CIDFont+F2"/>
              </a:rPr>
              <a:t>1</a:t>
            </a:r>
            <a:r>
              <a:rPr lang="sv-SE" sz="1800" b="0" i="0" u="none" strike="noStrike" baseline="0" dirty="0">
                <a:latin typeface="CIDFont+F2"/>
              </a:rPr>
              <a:t>, </a:t>
            </a:r>
            <a:r>
              <a:rPr lang="en-US" sz="1800" b="0" i="0" u="none" strike="noStrike" baseline="0" dirty="0">
                <a:latin typeface="CIDFont+F2"/>
              </a:rPr>
              <a:t>Timon Sachweh</a:t>
            </a:r>
            <a:r>
              <a:rPr lang="en-US" sz="1800" baseline="30000" dirty="0">
                <a:latin typeface="CIDFont+F2"/>
              </a:rPr>
              <a:t>2</a:t>
            </a:r>
            <a:r>
              <a:rPr lang="en-US" sz="1800" b="0" i="0" u="none" strike="noStrike" baseline="0" dirty="0">
                <a:latin typeface="CIDFont+F2"/>
              </a:rPr>
              <a:t>, and Christoph Heinbach</a:t>
            </a:r>
            <a:r>
              <a:rPr lang="en-US" sz="1800" baseline="30000" dirty="0">
                <a:latin typeface="CIDFont+F2"/>
              </a:rPr>
              <a:t>1</a:t>
            </a:r>
            <a:endParaRPr lang="de-DE" sz="1800" baseline="30000" dirty="0">
              <a:latin typeface="CIDFont+F2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028650B-6DCF-EFBD-7DE0-32FE5BD9EBFB}"/>
              </a:ext>
            </a:extLst>
          </p:cNvPr>
          <p:cNvSpPr txBox="1"/>
          <p:nvPr/>
        </p:nvSpPr>
        <p:spPr>
          <a:xfrm>
            <a:off x="2150986" y="5216861"/>
            <a:ext cx="78900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aseline="30000" dirty="0">
                <a:latin typeface="CIDFont+F2"/>
              </a:rPr>
              <a:t>1 </a:t>
            </a:r>
            <a:r>
              <a:rPr lang="en-US" sz="1200" b="0" i="0" u="none" strike="noStrike" baseline="0" dirty="0">
                <a:latin typeface="CIDFont+F2"/>
              </a:rPr>
              <a:t>German Research Center for Artificial Intelligence, Osnabrück, Germany</a:t>
            </a:r>
          </a:p>
          <a:p>
            <a:pPr algn="ctr"/>
            <a:r>
              <a:rPr lang="de-DE" sz="1200" baseline="30000" dirty="0">
                <a:latin typeface="CIDFont+F2"/>
              </a:rPr>
              <a:t>2 </a:t>
            </a:r>
            <a:r>
              <a:rPr lang="de-DE" sz="1200" b="0" i="0" u="none" strike="noStrike" baseline="0" dirty="0">
                <a:latin typeface="CIDFont+F2"/>
              </a:rPr>
              <a:t>TU Dortmund University, Germany</a:t>
            </a:r>
            <a:endParaRPr lang="de-DE" sz="12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22C59A6-6C5F-EBA3-E47A-DAA6FECEE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3201" y="1641139"/>
            <a:ext cx="1565442" cy="130096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DB3156-3791-3C29-A170-1A05FD945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007355"/>
            <a:ext cx="3261064" cy="64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187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794E0-6D47-BF8F-2435-C0685B11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b="1" dirty="0"/>
              <a:t>Project Gaia-X 4 ROMS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2CCDB1-8341-72F6-8A26-7165891E4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9245" cy="435133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In the research project Gaia-X 4 ROMS, we automate the booking processes of transport resources involved in parcel transports: </a:t>
            </a:r>
          </a:p>
          <a:p>
            <a:pPr lvl="1"/>
            <a:r>
              <a:rPr lang="en-US" sz="1600" dirty="0"/>
              <a:t>in the pick-up of the parcel, </a:t>
            </a:r>
          </a:p>
          <a:p>
            <a:pPr lvl="1"/>
            <a:r>
              <a:rPr lang="en-US" sz="1600" dirty="0"/>
              <a:t>its main-haul transport between depots, </a:t>
            </a:r>
          </a:p>
          <a:p>
            <a:pPr lvl="1"/>
            <a:r>
              <a:rPr lang="en-US" sz="1600" dirty="0"/>
              <a:t>and its delivery.</a:t>
            </a:r>
          </a:p>
          <a:p>
            <a:r>
              <a:rPr lang="en-US" sz="1800" dirty="0"/>
              <a:t>The involved actors are physically distributed, embedded in their environment, owned by different companies, and work asynchronously</a:t>
            </a:r>
          </a:p>
          <a:p>
            <a:r>
              <a:rPr lang="en-US" sz="1800" dirty="0"/>
              <a:t>Software agents were selected as a technology that naturally fits to the use case</a:t>
            </a:r>
          </a:p>
          <a:p>
            <a:r>
              <a:rPr lang="en-US" sz="1800" dirty="0"/>
              <a:t>Gaia-X technology is used for horizontal, secure and trusted data exchange, mainly between software agents and humans/transport resources</a:t>
            </a:r>
          </a:p>
          <a:p>
            <a:r>
              <a:rPr lang="en-US" sz="1800" dirty="0"/>
              <a:t>A demonstrator for our multi-agent system was shown at </a:t>
            </a:r>
            <a:br>
              <a:rPr lang="en-US" sz="1800" dirty="0"/>
            </a:br>
            <a:r>
              <a:rPr lang="en-US" sz="1800" dirty="0"/>
              <a:t>Hanover Fair 2024</a:t>
            </a:r>
            <a:endParaRPr lang="de-DE" sz="18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27B43EA-47A7-8D34-DF64-82980746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8835D-66BC-4D24-85D0-AEE4176D3E07}" type="datetime1">
              <a:rPr lang="en-US" smtClean="0"/>
              <a:t>4/29/24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4B49BD4-EE88-CC13-E62B-8CFD8D1FF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ED6EF07-99C6-515D-CD69-CA2FFACE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2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92D989A-1FA2-7E96-580C-8A8EC1AB1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128" y="1825625"/>
            <a:ext cx="2235831" cy="39729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B9D9540-1AA7-68AE-F3C3-EF0A368EA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934" y="67873"/>
            <a:ext cx="460219" cy="382465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0A99AC1-B2E7-E4D2-6B4F-0E32CD0E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664" y="136525"/>
            <a:ext cx="1354024" cy="26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789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6039660-0806-1D0A-D68A-560AE6C38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93160-8894-4751-A0D9-2A5B47DB604D}" type="datetime1">
              <a:rPr lang="en-US" smtClean="0"/>
              <a:t>4/29/24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3D9B06C0-BF0E-D81E-3033-49141013F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BEB0840-79F7-57D2-6BF5-2F77976D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3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CC2565AC-B20D-6B4A-2153-55091AD26B3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Procedure of Conceptualizing and Implementing Software Agents with SPADE</a:t>
            </a:r>
            <a:endParaRPr lang="de-DE" sz="2400" b="1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E911A504-A715-7BBD-4199-55C17267BEB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0920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1800" dirty="0"/>
              <a:t>Defining the Types of Software Agents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Specifying the Components of each Software Agent using </a:t>
            </a:r>
            <a:r>
              <a:rPr lang="en-US" sz="1800" dirty="0" err="1"/>
              <a:t>Wahlster</a:t>
            </a:r>
            <a:r>
              <a:rPr lang="en-US" sz="1800" dirty="0"/>
              <a:t> (2017)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Conceptualizing each Component of a Software Agent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Implementing the Software Agents with Spade</a:t>
            </a:r>
            <a:endParaRPr lang="de-DE" sz="18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6CE171C-B3DD-B685-5271-96A63EE42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4864" y="1919288"/>
            <a:ext cx="5222286" cy="292129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4AF229C-CE5C-CD57-56EE-876F7DFF1790}"/>
              </a:ext>
            </a:extLst>
          </p:cNvPr>
          <p:cNvSpPr txBox="1"/>
          <p:nvPr/>
        </p:nvSpPr>
        <p:spPr>
          <a:xfrm>
            <a:off x="6530975" y="4840579"/>
            <a:ext cx="4159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Reference architecture for autonomous systems adapted from </a:t>
            </a:r>
            <a:r>
              <a:rPr lang="en-US" sz="1400" dirty="0" err="1"/>
              <a:t>Wahlster</a:t>
            </a:r>
            <a:r>
              <a:rPr lang="en-US" sz="1400" dirty="0"/>
              <a:t> (2017)</a:t>
            </a:r>
            <a:endParaRPr lang="de-DE" sz="14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09645CB7-26BB-0EF5-6F14-86CF4BB96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34934" y="67873"/>
            <a:ext cx="460219" cy="382465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049DCE1B-98D5-CFE8-1A3F-D242FBD25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664" y="136525"/>
            <a:ext cx="1354024" cy="26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539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E2B085-8A3A-1210-D80C-4AAC52A3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1. Defining the Types of Software Agents</a:t>
            </a:r>
            <a:endParaRPr lang="de-DE" sz="2400" b="1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79D0858-B56D-47B2-8536-949B1A96E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6169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In the first step, several interviews were conducted between an expert in the field of MAS and an expert in the field of transport logistics. </a:t>
            </a:r>
          </a:p>
          <a:p>
            <a:r>
              <a:rPr lang="en-US" dirty="0"/>
              <a:t>From the insights of these interviews, the main roles in our parcel transport use case were defined: </a:t>
            </a:r>
          </a:p>
          <a:p>
            <a:pPr lvl="1"/>
            <a:r>
              <a:rPr lang="en-US" dirty="0"/>
              <a:t>a booking management for the interaction with customers, </a:t>
            </a:r>
          </a:p>
          <a:p>
            <a:pPr lvl="1"/>
            <a:r>
              <a:rPr lang="en-US" dirty="0"/>
              <a:t>parcel delivery robots for the first-mile transport, </a:t>
            </a:r>
          </a:p>
          <a:p>
            <a:pPr lvl="1"/>
            <a:r>
              <a:rPr lang="en-US" dirty="0"/>
              <a:t>so-called bordero management for the creation of parcel lists for scheduled long-haul transports between depots, </a:t>
            </a:r>
          </a:p>
          <a:p>
            <a:pPr lvl="1"/>
            <a:r>
              <a:rPr lang="en-US" dirty="0"/>
              <a:t>trailers for the long-haul transport, </a:t>
            </a:r>
          </a:p>
          <a:p>
            <a:pPr lvl="1"/>
            <a:r>
              <a:rPr lang="en-US" dirty="0"/>
              <a:t>parcel delivery robots for the last-mile transport, </a:t>
            </a:r>
          </a:p>
          <a:p>
            <a:pPr lvl="1"/>
            <a:r>
              <a:rPr lang="en-US" dirty="0"/>
              <a:t>depot management for the assignment of ramps to robots and trailers,</a:t>
            </a:r>
          </a:p>
          <a:p>
            <a:pPr lvl="1"/>
            <a:r>
              <a:rPr lang="en-US" dirty="0"/>
              <a:t>depots for the cross-docking between first-mile, long-haul, and last-mile transports, </a:t>
            </a:r>
          </a:p>
          <a:p>
            <a:pPr lvl="1"/>
            <a:r>
              <a:rPr lang="en-US" dirty="0"/>
              <a:t>and workshops for the maintenance of the transport resources.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EC987D8-3E37-64A8-41B3-5FBD9F424E40}"/>
              </a:ext>
            </a:extLst>
          </p:cNvPr>
          <p:cNvSpPr txBox="1"/>
          <p:nvPr/>
        </p:nvSpPr>
        <p:spPr>
          <a:xfrm>
            <a:off x="6319433" y="1565141"/>
            <a:ext cx="5235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Excerpt of booking management table </a:t>
            </a:r>
            <a:endParaRPr lang="de-DE" sz="1100" dirty="0"/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417912A6-10DA-51C2-4964-01EC50D5E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322325"/>
              </p:ext>
            </p:extLst>
          </p:nvPr>
        </p:nvGraphicFramePr>
        <p:xfrm>
          <a:off x="6319433" y="1826751"/>
          <a:ext cx="5235575" cy="4486197"/>
        </p:xfrm>
        <a:graphic>
          <a:graphicData uri="http://schemas.openxmlformats.org/drawingml/2006/table">
            <a:tbl>
              <a:tblPr firstRow="1" firstCol="1" bandRow="1"/>
              <a:tblGrid>
                <a:gridCol w="166426">
                  <a:extLst>
                    <a:ext uri="{9D8B030D-6E8A-4147-A177-3AD203B41FA5}">
                      <a16:colId xmlns:a16="http://schemas.microsoft.com/office/drawing/2014/main" val="2537326104"/>
                    </a:ext>
                  </a:extLst>
                </a:gridCol>
                <a:gridCol w="1220593">
                  <a:extLst>
                    <a:ext uri="{9D8B030D-6E8A-4147-A177-3AD203B41FA5}">
                      <a16:colId xmlns:a16="http://schemas.microsoft.com/office/drawing/2014/main" val="1952371470"/>
                    </a:ext>
                  </a:extLst>
                </a:gridCol>
                <a:gridCol w="1661807">
                  <a:extLst>
                    <a:ext uri="{9D8B030D-6E8A-4147-A177-3AD203B41FA5}">
                      <a16:colId xmlns:a16="http://schemas.microsoft.com/office/drawing/2014/main" val="3544357104"/>
                    </a:ext>
                  </a:extLst>
                </a:gridCol>
                <a:gridCol w="571125">
                  <a:extLst>
                    <a:ext uri="{9D8B030D-6E8A-4147-A177-3AD203B41FA5}">
                      <a16:colId xmlns:a16="http://schemas.microsoft.com/office/drawing/2014/main" val="2541949356"/>
                    </a:ext>
                  </a:extLst>
                </a:gridCol>
                <a:gridCol w="738153">
                  <a:extLst>
                    <a:ext uri="{9D8B030D-6E8A-4147-A177-3AD203B41FA5}">
                      <a16:colId xmlns:a16="http://schemas.microsoft.com/office/drawing/2014/main" val="4132626946"/>
                    </a:ext>
                  </a:extLst>
                </a:gridCol>
                <a:gridCol w="877471">
                  <a:extLst>
                    <a:ext uri="{9D8B030D-6E8A-4147-A177-3AD203B41FA5}">
                      <a16:colId xmlns:a16="http://schemas.microsoft.com/office/drawing/2014/main" val="1356897214"/>
                    </a:ext>
                  </a:extLst>
                </a:gridCol>
              </a:tblGrid>
              <a:tr h="615707"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700" b="1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Nr.</a:t>
                      </a: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 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700" b="1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Responsibility</a:t>
                      </a: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 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700" b="1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Description</a:t>
                      </a: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 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700" b="1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Basic function vs. add-on</a:t>
                      </a: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 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700" b="1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Interaction with operators, robots, or remote software</a:t>
                      </a:r>
                      <a:r>
                        <a:rPr lang="en-US" sz="7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 </a:t>
                      </a:r>
                      <a:endParaRPr lang="de-DE" sz="8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700" b="1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Interaction with other software agents</a:t>
                      </a: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 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28218"/>
                  </a:ext>
                </a:extLst>
              </a:tr>
              <a:tr h="927414"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1 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7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Collection of shipping orders </a:t>
                      </a:r>
                      <a:endParaRPr lang="de-DE" sz="8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The booking agent receives the transport orders from the booking platform, which are divided into three partial orders (first-mile, long-haul and last mile) and contain information on depots, time restrictions and release times.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Basic function 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Booking platform 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ts val="1200"/>
                        </a:lnSpc>
                      </a:pPr>
                      <a:endParaRPr lang="de-DE" sz="800">
                        <a:effectLst/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8427"/>
                  </a:ext>
                </a:extLst>
              </a:tr>
              <a:tr h="1446925"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2 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7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Validation of shipping orders </a:t>
                      </a:r>
                      <a:endParaRPr lang="de-DE" sz="8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The booking agent uses a verification mechanism to check the transport orders for type of goods, destination, weight, plausibility, and speed (same day/hour, overnight, etc.). If necessary, a query is made for dangerous goods, prohibited substances, live animals or organisms. Transports are only approved for the transportation of goods within Germany.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Add-on 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ts val="1200"/>
                        </a:lnSpc>
                      </a:pPr>
                      <a:endParaRPr lang="de-DE" sz="800">
                        <a:effectLst/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ts val="1200"/>
                        </a:lnSpc>
                      </a:pPr>
                      <a:endParaRPr lang="de-DE" sz="800">
                        <a:effectLst/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862182"/>
                  </a:ext>
                </a:extLst>
              </a:tr>
              <a:tr h="304001"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4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Determination of release times for partial orders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The booking agent determines the release times for the partial orders.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Add-on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ts val="1200"/>
                        </a:lnSpc>
                      </a:pPr>
                      <a:endParaRPr lang="de-DE" sz="800">
                        <a:effectLst/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ts val="1200"/>
                        </a:lnSpc>
                      </a:pPr>
                      <a:endParaRPr lang="de-DE" sz="800">
                        <a:effectLst/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111660"/>
                  </a:ext>
                </a:extLst>
              </a:tr>
              <a:tr h="927414"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5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Distribution of the individual partial orders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The booking agent distributes the partial orders via a multi-agent-specific coordination mechanism as soon as the release times have been reached.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Basic function 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ts val="1200"/>
                        </a:lnSpc>
                      </a:pPr>
                      <a:endParaRPr lang="de-DE" sz="800">
                        <a:effectLst/>
                        <a:latin typeface="+mj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PDR agents </a:t>
                      </a:r>
                      <a:b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</a:b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 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Bordero agents</a:t>
                      </a:r>
                      <a:b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</a:b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 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Trailer agents </a:t>
                      </a:r>
                      <a:b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</a:br>
                      <a:b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</a:b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Depot agents 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214694"/>
                  </a:ext>
                </a:extLst>
              </a:tr>
              <a:tr h="129878"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…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…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…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…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r>
                        <a:rPr lang="en-US" sz="70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…</a:t>
                      </a:r>
                      <a:endParaRPr lang="de-DE" sz="8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r>
                        <a:rPr lang="en-US" sz="7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…</a:t>
                      </a:r>
                      <a:endParaRPr lang="de-DE" sz="8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778634"/>
                  </a:ext>
                </a:extLst>
              </a:tr>
            </a:tbl>
          </a:graphicData>
        </a:graphic>
      </p:graphicFrame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B2642B3D-1F11-E187-B6CB-B025DF1D7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5F59D-A904-4E03-86DC-066359E4431A}" type="datetime1">
              <a:rPr lang="en-US" smtClean="0"/>
              <a:t>4/29/24</a:t>
            </a:fld>
            <a:endParaRPr lang="de-DE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2A96CB5E-3409-3F99-517B-28A28037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DD22D907-3EDC-8299-3DEE-12D7B04A6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4</a:t>
            </a:fld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C9EE15C-211F-84D9-DC40-3440F1E91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4934" y="67873"/>
            <a:ext cx="460219" cy="382465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28F022A9-927F-BA64-17FB-2BE87BB75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664" y="136525"/>
            <a:ext cx="1354024" cy="26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009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87E4D-63E4-DCBD-FF44-4AB4E4D33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2. Specifying the Components of each Software Agent using </a:t>
            </a:r>
            <a:r>
              <a:rPr lang="en-US" sz="2400" b="1" dirty="0" err="1"/>
              <a:t>Wahlster</a:t>
            </a:r>
            <a:r>
              <a:rPr lang="en-US" sz="2400" b="1" dirty="0"/>
              <a:t> (2017)</a:t>
            </a:r>
            <a:endParaRPr lang="de-DE" sz="2400" b="1" dirty="0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541A198D-D7DA-6B0B-11CD-9CACB0770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634328"/>
              </p:ext>
            </p:extLst>
          </p:nvPr>
        </p:nvGraphicFramePr>
        <p:xfrm>
          <a:off x="5352495" y="2072893"/>
          <a:ext cx="6001305" cy="4162008"/>
        </p:xfrm>
        <a:graphic>
          <a:graphicData uri="http://schemas.openxmlformats.org/drawingml/2006/table">
            <a:tbl>
              <a:tblPr firstRow="1" firstCol="1" bandRow="1"/>
              <a:tblGrid>
                <a:gridCol w="1267323">
                  <a:extLst>
                    <a:ext uri="{9D8B030D-6E8A-4147-A177-3AD203B41FA5}">
                      <a16:colId xmlns:a16="http://schemas.microsoft.com/office/drawing/2014/main" val="506647558"/>
                    </a:ext>
                  </a:extLst>
                </a:gridCol>
                <a:gridCol w="4733982">
                  <a:extLst>
                    <a:ext uri="{9D8B030D-6E8A-4147-A177-3AD203B41FA5}">
                      <a16:colId xmlns:a16="http://schemas.microsoft.com/office/drawing/2014/main" val="1949634871"/>
                    </a:ext>
                  </a:extLst>
                </a:gridCol>
              </a:tblGrid>
              <a:tr h="200687"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r>
                        <a:rPr lang="de-DE" sz="800" b="1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 </a:t>
                      </a:r>
                      <a:r>
                        <a:rPr lang="de-DE" sz="800" b="1" kern="1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agent</a:t>
                      </a:r>
                      <a:endParaRPr lang="de-DE" sz="9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94" marR="4689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r>
                        <a:rPr lang="de-DE" sz="800" b="1" kern="1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Architectural</a:t>
                      </a:r>
                      <a:r>
                        <a:rPr lang="de-DE" sz="800" b="1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design</a:t>
                      </a:r>
                      <a:endParaRPr lang="de-DE" sz="9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94" marR="4689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538816"/>
                  </a:ext>
                </a:extLst>
              </a:tr>
              <a:tr h="2000699"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r>
                        <a:rPr lang="de-DE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Booking </a:t>
                      </a:r>
                      <a:r>
                        <a:rPr lang="de-DE" sz="800" kern="1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agent</a:t>
                      </a:r>
                      <a:endParaRPr lang="de-DE" sz="9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94" marR="4689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r>
                        <a:rPr lang="en-US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 allow transport order operators (users) to automate the process of placing and modifying bookings for parcel deliveries from/to customers (aim) when parcel delivery robots are used for first- and last-mile transports in urban areas and telematics-enabled trailers are used in main-haul transports between depots (context), a booking agent should be available that consists of the following functions (mechanisms) in line with </a:t>
                      </a:r>
                      <a:r>
                        <a:rPr lang="en-US" sz="800" kern="1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Wahlster</a:t>
                      </a:r>
                      <a:r>
                        <a:rPr lang="en-US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(2017) (rationale):</a:t>
                      </a:r>
                      <a:endParaRPr lang="de-DE" sz="9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self-regulation mechanism (see 1. in </a:t>
                      </a:r>
                      <a:r>
                        <a:rPr lang="en-US" sz="800" kern="1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Wahlster</a:t>
                      </a:r>
                      <a:r>
                        <a:rPr lang="en-US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2017) to orchestrate the different functions of a booking agent and their interactions with a booking agent's knowledge base (6.)</a:t>
                      </a:r>
                      <a:endParaRPr lang="de-DE" sz="1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collaboration mechanism (5.)</a:t>
                      </a:r>
                      <a:endParaRPr lang="de-DE" sz="1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with PDR agents to assign transport orders to PDR agents </a:t>
                      </a:r>
                      <a:endParaRPr lang="de-DE" sz="1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with bordero agents to assign freight orders to bordero agents</a:t>
                      </a:r>
                      <a:endParaRPr lang="de-DE" sz="1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communication mechanism (7.)</a:t>
                      </a:r>
                      <a:endParaRPr lang="de-DE" sz="1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 publish booking specifications</a:t>
                      </a:r>
                      <a:endParaRPr lang="de-DE" sz="1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 subscribe to messages of bordero agents, trailer agents, PDR agents, and depot agents to collect the current state of the parcel deliveries</a:t>
                      </a:r>
                      <a:endParaRPr lang="de-DE" sz="1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user interface (8./13.)</a:t>
                      </a:r>
                      <a:endParaRPr lang="de-DE" sz="1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 start and stop a booking agent</a:t>
                      </a:r>
                      <a:endParaRPr lang="de-DE" sz="1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 create bookings for parcel deliveries </a:t>
                      </a:r>
                      <a:endParaRPr lang="de-DE" sz="1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 show the current state of parcel deliveries</a:t>
                      </a:r>
                      <a:endParaRPr lang="de-DE" sz="1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 change booking specifications and cancel bookings</a:t>
                      </a:r>
                      <a:endParaRPr lang="de-DE" sz="1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894" marR="4689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11158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PDR </a:t>
                      </a:r>
                      <a:r>
                        <a:rPr lang="de-DE" sz="800" kern="1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agent</a:t>
                      </a:r>
                      <a:endParaRPr lang="de-DE" sz="9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94" marR="4689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r>
                        <a:rPr lang="en-US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 allow transport order operators (users) to automate the process of assigning transport orders to parcel delivery robots (aim) when these mobile robots are used for first- and last-mile transports of parcels in urban areas, each PDR should be represented by a corresponding agent with the following functions (mechanisms) in line with </a:t>
                      </a:r>
                      <a:r>
                        <a:rPr lang="en-US" sz="800" kern="1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Wahlster</a:t>
                      </a:r>
                      <a:r>
                        <a:rPr lang="en-US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(2017) (rationale):</a:t>
                      </a:r>
                      <a:endParaRPr lang="de-DE" sz="9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self-regulation mechanism (1.) to orchestrate the different functions of a PDR agent and their interactions with a PDR agent's knowledge base (6.)</a:t>
                      </a:r>
                      <a:endParaRPr lang="de-DE" sz="1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planning mechanism (4.)</a:t>
                      </a:r>
                      <a:endParaRPr lang="de-DE" sz="1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buFont typeface="Courier New" panose="02070309020205020404" pitchFamily="49" charset="0"/>
                        <a:buChar char="o"/>
                      </a:pPr>
                      <a:r>
                        <a:rPr lang="en-US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minimizing the marginal costs when adding a transport order or a battery charging order to the internal tour list </a:t>
                      </a:r>
                      <a:endParaRPr lang="de-DE" sz="1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lvl="1" indent="-2857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de-DE" sz="1000" kern="1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894" marR="4689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975488"/>
                  </a:ext>
                </a:extLst>
              </a:tr>
              <a:tr h="96479"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r>
                        <a:rPr lang="de-DE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de-DE" sz="9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94" marR="4689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44145" algn="just" hangingPunct="0">
                        <a:lnSpc>
                          <a:spcPts val="1200"/>
                        </a:lnSpc>
                      </a:pPr>
                      <a:r>
                        <a:rPr lang="de-DE" sz="8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de-DE" sz="9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894" marR="4689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718260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4B13595A-6CF3-1A67-A501-9DBA2FC5E80F}"/>
              </a:ext>
            </a:extLst>
          </p:cNvPr>
          <p:cNvSpPr txBox="1"/>
          <p:nvPr/>
        </p:nvSpPr>
        <p:spPr>
          <a:xfrm>
            <a:off x="5352495" y="1763912"/>
            <a:ext cx="6001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Architectural designs for booking agent and PDR agent (excerpt)</a:t>
            </a:r>
            <a:endParaRPr lang="de-DE" sz="1400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F1DD4909-9CA0-631B-A65A-ABA66B08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D1AC3-EFBF-451A-98C0-AFF2232E6656}" type="datetime1">
              <a:rPr lang="en-US" smtClean="0"/>
              <a:t>4/29/24</a:t>
            </a:fld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38D5C0E3-8E5B-9631-EC1A-ADAA71D8C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32722799-FB0B-08D3-E881-1D996563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5</a:t>
            </a:fld>
            <a:endParaRPr lang="de-DE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E9479DF7-2107-49FB-AE51-2A64F5F3A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221214" cy="4351338"/>
          </a:xfrm>
        </p:spPr>
        <p:txBody>
          <a:bodyPr>
            <a:normAutofit/>
          </a:bodyPr>
          <a:lstStyle/>
          <a:p>
            <a:r>
              <a:rPr lang="en-US" sz="1800" dirty="0"/>
              <a:t>In the second step, we defined the architecture for each type of software agent based on </a:t>
            </a:r>
            <a:r>
              <a:rPr lang="en-US" sz="1800" dirty="0" err="1"/>
              <a:t>Wahlster</a:t>
            </a:r>
            <a:r>
              <a:rPr lang="en-US" sz="1800" dirty="0"/>
              <a:t> (2017) </a:t>
            </a:r>
          </a:p>
          <a:p>
            <a:r>
              <a:rPr lang="en-US" sz="1800" dirty="0"/>
              <a:t>When specifying the architecture, we tried to match the standard components of a software agent with the responsibilities of each software agent defined in the first step of the procedure.</a:t>
            </a:r>
            <a:endParaRPr lang="de-DE" sz="18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E184457-ACC9-5F3D-B9A8-0935FFB6D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4934" y="67873"/>
            <a:ext cx="460219" cy="382465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EE1FE8B8-92D3-5F29-DAAD-AE7202C50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664" y="136525"/>
            <a:ext cx="1354024" cy="26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85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CDAF2F-A11E-AFCD-D10D-C0C1C649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3. Conceptualizing each Component of a Software Agent</a:t>
            </a:r>
            <a:endParaRPr lang="de-DE" sz="2400" b="1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F5EDD71-5038-37A5-6FDC-AFE161940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95896"/>
              </p:ext>
            </p:extLst>
          </p:nvPr>
        </p:nvGraphicFramePr>
        <p:xfrm>
          <a:off x="5331365" y="1502409"/>
          <a:ext cx="6860635" cy="4925561"/>
        </p:xfrm>
        <a:graphic>
          <a:graphicData uri="http://schemas.openxmlformats.org/drawingml/2006/table">
            <a:tbl>
              <a:tblPr firstRow="1" firstCol="1" bandRow="1"/>
              <a:tblGrid>
                <a:gridCol w="1304768">
                  <a:extLst>
                    <a:ext uri="{9D8B030D-6E8A-4147-A177-3AD203B41FA5}">
                      <a16:colId xmlns:a16="http://schemas.microsoft.com/office/drawing/2014/main" val="2884239307"/>
                    </a:ext>
                  </a:extLst>
                </a:gridCol>
                <a:gridCol w="1628949">
                  <a:extLst>
                    <a:ext uri="{9D8B030D-6E8A-4147-A177-3AD203B41FA5}">
                      <a16:colId xmlns:a16="http://schemas.microsoft.com/office/drawing/2014/main" val="227483910"/>
                    </a:ext>
                  </a:extLst>
                </a:gridCol>
                <a:gridCol w="3926918">
                  <a:extLst>
                    <a:ext uri="{9D8B030D-6E8A-4147-A177-3AD203B41FA5}">
                      <a16:colId xmlns:a16="http://schemas.microsoft.com/office/drawing/2014/main" val="2133698237"/>
                    </a:ext>
                  </a:extLst>
                </a:gridCol>
              </a:tblGrid>
              <a:tr h="246495">
                <a:tc>
                  <a:txBody>
                    <a:bodyPr/>
                    <a:lstStyle/>
                    <a:p>
                      <a:pPr indent="0" algn="ctr" hangingPunct="0">
                        <a:lnSpc>
                          <a:spcPts val="1200"/>
                        </a:lnSpc>
                      </a:pPr>
                      <a:r>
                        <a:rPr lang="en-US" sz="900" b="1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PDR agent component</a:t>
                      </a:r>
                      <a:endParaRPr lang="de-DE" sz="10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hangingPunct="0">
                        <a:lnSpc>
                          <a:spcPts val="1200"/>
                        </a:lnSpc>
                      </a:pPr>
                      <a:r>
                        <a:rPr lang="en-US" sz="900" b="1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Concept model type</a:t>
                      </a:r>
                      <a:endParaRPr lang="de-DE" sz="10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hangingPunct="0">
                        <a:lnSpc>
                          <a:spcPts val="1200"/>
                        </a:lnSpc>
                      </a:pPr>
                      <a:r>
                        <a:rPr lang="en-US" sz="900" b="1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  (indicated by screenshots from Miro board)</a:t>
                      </a:r>
                      <a:endParaRPr lang="de-DE" sz="10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804063"/>
                  </a:ext>
                </a:extLst>
              </a:tr>
              <a:tr h="2679612">
                <a:tc>
                  <a:txBody>
                    <a:bodyPr/>
                    <a:lstStyle/>
                    <a:p>
                      <a:pPr indent="0" algn="ctr" hangingPunct="0">
                        <a:lnSpc>
                          <a:spcPts val="1200"/>
                        </a:lnSpc>
                      </a:pPr>
                      <a:r>
                        <a:rPr lang="en-US" sz="9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Self  regulation </a:t>
                      </a:r>
                      <a:br>
                        <a:rPr lang="en-US" sz="9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(see 1. in </a:t>
                      </a:r>
                      <a:r>
                        <a:rPr lang="en-US" sz="900" kern="1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Wahlster</a:t>
                      </a:r>
                      <a:r>
                        <a:rPr lang="en-US" sz="9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2017)</a:t>
                      </a:r>
                      <a:endParaRPr lang="de-DE" sz="10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hangingPunct="0">
                        <a:lnSpc>
                          <a:spcPts val="1200"/>
                        </a:lnSpc>
                      </a:pPr>
                      <a:r>
                        <a:rPr lang="en-US" sz="9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State machines for evaluation routine and execution routine</a:t>
                      </a:r>
                      <a:endParaRPr lang="de-DE" sz="10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hangingPunct="0">
                        <a:lnSpc>
                          <a:spcPts val="1200"/>
                        </a:lnSpc>
                      </a:pPr>
                      <a:endParaRPr lang="de-DE" sz="10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243819"/>
                  </a:ext>
                </a:extLst>
              </a:tr>
              <a:tr h="1798168">
                <a:tc>
                  <a:txBody>
                    <a:bodyPr/>
                    <a:lstStyle/>
                    <a:p>
                      <a:pPr indent="0" algn="ctr" hangingPunct="0">
                        <a:lnSpc>
                          <a:spcPts val="1200"/>
                        </a:lnSpc>
                      </a:pPr>
                      <a:r>
                        <a:rPr lang="de-DE" sz="90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Planning (4.)</a:t>
                      </a:r>
                      <a:endParaRPr lang="de-DE" sz="10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 hangingPunct="0">
                        <a:lnSpc>
                          <a:spcPts val="1200"/>
                        </a:lnSpc>
                      </a:pPr>
                      <a:r>
                        <a:rPr lang="en-US" sz="9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Mathematical model of the single-vehicle routing problem with pickups and deliveries and time windows</a:t>
                      </a:r>
                      <a:endParaRPr lang="de-DE" sz="10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endParaRPr lang="de-DE" sz="10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831811"/>
                  </a:ext>
                </a:extLst>
              </a:tr>
              <a:tr h="201286">
                <a:tc>
                  <a:txBody>
                    <a:bodyPr/>
                    <a:lstStyle/>
                    <a:p>
                      <a:pPr indent="144145" algn="l" hangingPunct="0">
                        <a:lnSpc>
                          <a:spcPts val="1200"/>
                        </a:lnSpc>
                      </a:pPr>
                      <a:r>
                        <a:rPr lang="de-DE" sz="90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de-DE" sz="10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44145" algn="ctr" hangingPunct="0">
                        <a:lnSpc>
                          <a:spcPts val="1200"/>
                        </a:lnSpc>
                      </a:pPr>
                      <a:r>
                        <a:rPr lang="de-DE" sz="90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de-DE" sz="10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44145" algn="just" hangingPunct="0">
                        <a:lnSpc>
                          <a:spcPts val="1200"/>
                        </a:lnSpc>
                      </a:pPr>
                      <a:r>
                        <a:rPr lang="de-DE" sz="90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  <a:endParaRPr lang="de-DE" sz="10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867712"/>
                  </a:ext>
                </a:extLst>
              </a:tr>
            </a:tbl>
          </a:graphicData>
        </a:graphic>
      </p:graphicFrame>
      <p:pic>
        <p:nvPicPr>
          <p:cNvPr id="6153" name="Picture 9">
            <a:extLst>
              <a:ext uri="{FF2B5EF4-FFF2-40B4-BE49-F238E27FC236}">
                <a16:creationId xmlns:a16="http://schemas.microsoft.com/office/drawing/2014/main" id="{AEC9AF6D-C71E-3077-D473-12A8E4AB9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307" y="1814139"/>
            <a:ext cx="1657350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18AA8239-99FF-A362-EAED-9A11B6E65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420" y="1802484"/>
            <a:ext cx="16478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Grafik 1">
            <a:extLst>
              <a:ext uri="{FF2B5EF4-FFF2-40B4-BE49-F238E27FC236}">
                <a16:creationId xmlns:a16="http://schemas.microsoft.com/office/drawing/2014/main" id="{6B38D88C-D99D-A09D-DE5E-3180B6801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780" y="4444729"/>
            <a:ext cx="2099754" cy="175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E163AC6-D490-F607-A8E5-5A1FDF089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071567" cy="4351338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In the third step of our procedure, we defined a separate concept for each component of our software agents: </a:t>
            </a:r>
          </a:p>
          <a:p>
            <a:pPr lvl="1"/>
            <a:r>
              <a:rPr lang="en-US" sz="1100" dirty="0"/>
              <a:t>The self-regulation mechanisms were modeled with finite-state machines</a:t>
            </a:r>
          </a:p>
          <a:p>
            <a:pPr lvl="1"/>
            <a:r>
              <a:rPr lang="en-US" sz="1100" dirty="0"/>
              <a:t>The knowledge base was modeled with a UML class diagram</a:t>
            </a:r>
          </a:p>
          <a:p>
            <a:pPr lvl="1"/>
            <a:r>
              <a:rPr lang="en-US" sz="1100" dirty="0"/>
              <a:t>The communication and interaction with other software agents, remote software services, user interfaces of operators, and actors/sensors were modeled with a UML component diagram</a:t>
            </a:r>
          </a:p>
          <a:p>
            <a:pPr lvl="1"/>
            <a:r>
              <a:rPr lang="en-US" sz="1100" dirty="0"/>
              <a:t>The planning mechanism for optimizing a software agent’s schedule was modeled with an optimization model</a:t>
            </a:r>
          </a:p>
          <a:p>
            <a:pPr lvl="1"/>
            <a:r>
              <a:rPr lang="en-US" sz="1100" dirty="0"/>
              <a:t>The collaboration mechanism for assigning tasks was modeled based on the Contract-Net-Protocol</a:t>
            </a:r>
          </a:p>
          <a:p>
            <a:r>
              <a:rPr lang="en-US" sz="1400" dirty="0"/>
              <a:t>For the self-regulation, at least two routines, an evaluation and an execution routine, were defined per agent in accordance with the MAPE-K architecture </a:t>
            </a:r>
          </a:p>
          <a:p>
            <a:r>
              <a:rPr lang="en-US" sz="1400" dirty="0"/>
              <a:t>For the optimization model, we looked for standard problems in the Operations Research literature that could be used as the starting point for the mathematical formulation</a:t>
            </a:r>
            <a:endParaRPr lang="de-DE" sz="14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DFF6924-6200-3966-6C7F-87E95F320325}"/>
              </a:ext>
            </a:extLst>
          </p:cNvPr>
          <p:cNvSpPr txBox="1"/>
          <p:nvPr/>
        </p:nvSpPr>
        <p:spPr>
          <a:xfrm>
            <a:off x="5329975" y="1253842"/>
            <a:ext cx="68620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Models for the components of the PDR agent (indicated)</a:t>
            </a:r>
            <a:endParaRPr lang="de-DE" sz="1100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C7EC1C8D-0442-18E9-7017-F1A58B73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92FA-1B5F-4398-988F-BA2C956F8188}" type="datetime1">
              <a:rPr lang="en-US" smtClean="0"/>
              <a:t>4/29/24</a:t>
            </a:fld>
            <a:endParaRPr lang="de-DE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B72484DF-8E35-55A1-3095-BC0BAB90D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14" name="Foliennummernplatzhalter 11">
            <a:extLst>
              <a:ext uri="{FF2B5EF4-FFF2-40B4-BE49-F238E27FC236}">
                <a16:creationId xmlns:a16="http://schemas.microsoft.com/office/drawing/2014/main" id="{19A06546-5586-27F2-2BDA-EB6D1F8A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4E5487-AAFE-4E66-9BDD-31EBE43F3CDB}" type="slidenum">
              <a:rPr lang="de-DE" smtClean="0"/>
              <a:t>6</a:t>
            </a:fld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8CE6C005-D419-A0C2-85CD-EC93F16CF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34934" y="67873"/>
            <a:ext cx="460219" cy="382465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48CFC496-AE4E-9868-63D2-F0456243A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664" y="136525"/>
            <a:ext cx="1354024" cy="26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061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CDAF2F-A11E-AFCD-D10D-C0C1C649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4. Implementing the Software Agents with SPADE</a:t>
            </a:r>
            <a:endParaRPr lang="de-DE" sz="2400" b="1" dirty="0"/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4300DC48-DF90-AB6D-FFD9-CEEA16543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9585"/>
              </p:ext>
            </p:extLst>
          </p:nvPr>
        </p:nvGraphicFramePr>
        <p:xfrm>
          <a:off x="5748524" y="1832018"/>
          <a:ext cx="5724152" cy="3962400"/>
        </p:xfrm>
        <a:graphic>
          <a:graphicData uri="http://schemas.openxmlformats.org/drawingml/2006/table">
            <a:tbl>
              <a:tblPr firstRow="1" firstCol="1" bandRow="1"/>
              <a:tblGrid>
                <a:gridCol w="1640680">
                  <a:extLst>
                    <a:ext uri="{9D8B030D-6E8A-4147-A177-3AD203B41FA5}">
                      <a16:colId xmlns:a16="http://schemas.microsoft.com/office/drawing/2014/main" val="17201575"/>
                    </a:ext>
                  </a:extLst>
                </a:gridCol>
                <a:gridCol w="1020868">
                  <a:extLst>
                    <a:ext uri="{9D8B030D-6E8A-4147-A177-3AD203B41FA5}">
                      <a16:colId xmlns:a16="http://schemas.microsoft.com/office/drawing/2014/main" val="187758627"/>
                    </a:ext>
                  </a:extLst>
                </a:gridCol>
                <a:gridCol w="1020868">
                  <a:extLst>
                    <a:ext uri="{9D8B030D-6E8A-4147-A177-3AD203B41FA5}">
                      <a16:colId xmlns:a16="http://schemas.microsoft.com/office/drawing/2014/main" val="3990410582"/>
                    </a:ext>
                  </a:extLst>
                </a:gridCol>
                <a:gridCol w="1020868">
                  <a:extLst>
                    <a:ext uri="{9D8B030D-6E8A-4147-A177-3AD203B41FA5}">
                      <a16:colId xmlns:a16="http://schemas.microsoft.com/office/drawing/2014/main" val="2447431728"/>
                    </a:ext>
                  </a:extLst>
                </a:gridCol>
                <a:gridCol w="1020868">
                  <a:extLst>
                    <a:ext uri="{9D8B030D-6E8A-4147-A177-3AD203B41FA5}">
                      <a16:colId xmlns:a16="http://schemas.microsoft.com/office/drawing/2014/main" val="14355353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b="1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 </a:t>
                      </a:r>
                      <a:r>
                        <a:rPr lang="de-DE" sz="1050" b="1" kern="1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agent</a:t>
                      </a:r>
                      <a:r>
                        <a:rPr lang="de-DE" sz="1050" b="1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050" b="1" kern="1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component</a:t>
                      </a:r>
                      <a:endParaRPr lang="de-DE" sz="12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r>
                        <a:rPr lang="de-DE" sz="1050" b="1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r>
                        <a:rPr lang="en-US" sz="1050" b="1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Spade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 hangingPunct="0">
                        <a:lnSpc>
                          <a:spcPts val="1200"/>
                        </a:lnSpc>
                      </a:pPr>
                      <a:r>
                        <a:rPr lang="de-DE" sz="1050" b="1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Python </a:t>
                      </a:r>
                      <a:r>
                        <a:rPr lang="de-DE" sz="1050" b="1" kern="1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libary</a:t>
                      </a:r>
                      <a:endParaRPr lang="de-DE" sz="12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defTabSz="914400" rtl="0" eaLnBrk="1" latinLnBrk="0" hangingPunct="0">
                        <a:lnSpc>
                          <a:spcPts val="1200"/>
                        </a:lnSpc>
                      </a:pPr>
                      <a:r>
                        <a:rPr lang="de-DE" sz="1050" b="1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Individual </a:t>
                      </a:r>
                      <a:r>
                        <a:rPr lang="de-DE" sz="1050" b="1" kern="1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  <a:endParaRPr lang="de-DE" sz="1050" b="1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921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105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Self-regulation (see 1.in </a:t>
                      </a:r>
                      <a:r>
                        <a:rPr lang="en-US" sz="1050" kern="100" dirty="0" err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Wahlster</a:t>
                      </a:r>
                      <a:r>
                        <a:rPr lang="en-US" sz="105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2017)</a:t>
                      </a:r>
                      <a:endParaRPr lang="de-DE" sz="12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de-DE" sz="12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427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Learning (3.)</a:t>
                      </a:r>
                      <a:endParaRPr lang="de-DE" sz="12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de-DE" sz="12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 (PyTorch, NumPy, gymnasium for reinforcement-learning)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105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de-DE" sz="12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5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Planning (4.)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105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de-DE" sz="12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 (Pyomo for classical optimization &amp; </a:t>
                      </a:r>
                      <a:br>
                        <a:rPr lang="en-US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PyTorch, NumPy, gymnasium for reinforcement-learning based optimization)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105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de-DE" sz="12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736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Collaboration (5.)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105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de-DE" sz="12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de-DE" sz="12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111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Knowledge base (6.)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538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Communication with </a:t>
                      </a:r>
                      <a:br>
                        <a:rPr lang="de-DE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de-DE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environment (7.)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 (XMPP)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de-DE" sz="12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2977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 (8./13.)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en-US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 (for agent status)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 (aiohttp, jinja2, plotly)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de-DE" sz="12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439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 and actor integration (9./10.)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 (Flask-SocketIO)</a:t>
                      </a:r>
                      <a:endParaRPr lang="de-DE" sz="1200" kern="1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hangingPunct="0">
                        <a:lnSpc>
                          <a:spcPts val="1200"/>
                        </a:lnSpc>
                      </a:pPr>
                      <a:r>
                        <a:rPr lang="de-DE" sz="1050" kern="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de-DE" sz="1200" kern="1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950197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4183F9A0-D191-04A8-4033-82204F636FFC}"/>
              </a:ext>
            </a:extLst>
          </p:cNvPr>
          <p:cNvSpPr txBox="1"/>
          <p:nvPr/>
        </p:nvSpPr>
        <p:spPr>
          <a:xfrm>
            <a:off x="5748523" y="1559883"/>
            <a:ext cx="57241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Spade classes and Python libraries to develop the different agent components</a:t>
            </a:r>
            <a:endParaRPr lang="de-DE" sz="1100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0AA4912F-BA9D-3B90-48E7-60F8B011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65EF-2C3A-4147-84FA-73B6EBBE054F}" type="datetime1">
              <a:rPr lang="en-US" smtClean="0"/>
              <a:t>4/29/24</a:t>
            </a:fld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D96A54A7-872C-002B-D314-665089E0F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32356083-2429-DA1A-B4F0-943B43F5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7</a:t>
            </a:fld>
            <a:endParaRPr lang="de-DE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D746F0B2-97D4-A46C-9747-52E744CA7430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42212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Spade can be used to build most of the necessary components of a software agent or at least allows the integration of various Python libraries </a:t>
            </a:r>
          </a:p>
          <a:p>
            <a:r>
              <a:rPr lang="en-US" sz="1800" dirty="0"/>
              <a:t>For the collaboration between software agents, there were neither Spade classes nor Python libraries to be used out of </a:t>
            </a:r>
            <a:r>
              <a:rPr lang="en-US" sz="1800"/>
              <a:t>the box</a:t>
            </a:r>
            <a:endParaRPr lang="en-US" sz="1800" dirty="0"/>
          </a:p>
          <a:p>
            <a:r>
              <a:rPr lang="en-US" sz="1800" dirty="0"/>
              <a:t>We decided to develop a SPADE extension during our research project that allows for different types of order assignments (with or without user interaction) among software agents using CNP-based auctions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B9D8670-D2B0-A394-E54D-17AC1E35B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4934" y="67873"/>
            <a:ext cx="460219" cy="382465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A26665CF-01CE-37F7-2106-E94B018A9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664" y="136525"/>
            <a:ext cx="1354024" cy="26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080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1475</Words>
  <Application>Microsoft Macintosh PowerPoint</Application>
  <PresentationFormat>Breitbild</PresentationFormat>
  <Paragraphs>179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CIDFont+F2</vt:lpstr>
      <vt:lpstr>Courier New</vt:lpstr>
      <vt:lpstr>Symbol</vt:lpstr>
      <vt:lpstr>Office</vt:lpstr>
      <vt:lpstr>A Procedure for Conceptualizing and Implementing SPADE Agents</vt:lpstr>
      <vt:lpstr>Project Gaia-X 4 ROMS</vt:lpstr>
      <vt:lpstr>PowerPoint-Präsentation</vt:lpstr>
      <vt:lpstr>1. Defining the Types of Software Agents</vt:lpstr>
      <vt:lpstr>2. Specifying the Components of each Software Agent using Wahlster (2017)</vt:lpstr>
      <vt:lpstr>3. Conceptualizing each Component of a Software Agent</vt:lpstr>
      <vt:lpstr>4. Implementing the Software Agents with SPADE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Procedure for Conceptualizing and Implementing SPADE Agents</dc:title>
  <dc:creator>Henning Gösling</dc:creator>
  <cp:lastModifiedBy>Sabine Sachweh</cp:lastModifiedBy>
  <cp:revision>3</cp:revision>
  <dcterms:created xsi:type="dcterms:W3CDTF">2024-04-24T08:23:26Z</dcterms:created>
  <dcterms:modified xsi:type="dcterms:W3CDTF">2024-05-04T00:04:42Z</dcterms:modified>
</cp:coreProperties>
</file>